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F27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11937A7-B516-4B6B-9505-6834F2E481C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F3FB2E-1F62-4CAF-9A3A-FD25AECAD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1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4888" y="1252538"/>
            <a:ext cx="23399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FB2E-1F62-4CAF-9A3A-FD25AECAD3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9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8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1976-7163-4113-819A-641881AD393E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81A5C8-DDA6-4594-8A1B-94F8B59BF9D3}"/>
              </a:ext>
            </a:extLst>
          </p:cNvPr>
          <p:cNvSpPr txBox="1"/>
          <p:nvPr/>
        </p:nvSpPr>
        <p:spPr>
          <a:xfrm>
            <a:off x="1130968" y="902368"/>
            <a:ext cx="4644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500" b="1" dirty="0">
                <a:solidFill>
                  <a:srgbClr val="FF0000"/>
                </a:solidFill>
                <a:latin typeface="Garamond" panose="02020404030301010803" pitchFamily="18" charset="0"/>
              </a:rPr>
              <a:t>  SÜSSE</a:t>
            </a:r>
            <a:r>
              <a:rPr lang="fr-FR" sz="4500" b="1" i="1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FOUACES</a:t>
            </a:r>
            <a:endParaRPr lang="fr-FR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BD4835-F6E9-47B8-83D2-1697117B8305}"/>
              </a:ext>
            </a:extLst>
          </p:cNvPr>
          <p:cNvSpPr txBox="1"/>
          <p:nvPr/>
        </p:nvSpPr>
        <p:spPr>
          <a:xfrm>
            <a:off x="252663" y="1780674"/>
            <a:ext cx="6400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                                                                                                               </a:t>
            </a:r>
            <a:endParaRPr lang="fr-FR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dirty="0">
                <a:latin typeface="Garamond" panose="02020404030301010803" pitchFamily="18" charset="0"/>
              </a:rPr>
              <a:t>                                                                  </a:t>
            </a:r>
          </a:p>
          <a:p>
            <a:endParaRPr lang="fr-FR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                                                        « </a:t>
            </a:r>
            <a:r>
              <a:rPr lang="fr-F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Große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»        « </a:t>
            </a:r>
            <a:r>
              <a:rPr lang="fr-F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kleine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»</a:t>
            </a:r>
          </a:p>
          <a:p>
            <a:r>
              <a:rPr lang="fr-FR" sz="2000" dirty="0">
                <a:latin typeface="Garamond" panose="02020404030301010803" pitchFamily="18" charset="0"/>
              </a:rPr>
              <a:t>                                                           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180 </a:t>
            </a:r>
            <a:r>
              <a:rPr lang="fr-F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grs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            120 </a:t>
            </a:r>
            <a:r>
              <a:rPr lang="fr-F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grs</a:t>
            </a:r>
            <a:endParaRPr lang="fr-FR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fr-FR" b="1" dirty="0">
              <a:solidFill>
                <a:srgbClr val="3E5F27"/>
              </a:solidFill>
              <a:latin typeface="Garamond" panose="02020404030301010803" pitchFamily="18" charset="0"/>
            </a:endParaRPr>
          </a:p>
          <a:p>
            <a:r>
              <a:rPr lang="fr-FR" sz="2000" b="1" dirty="0">
                <a:solidFill>
                  <a:srgbClr val="336600"/>
                </a:solidFill>
                <a:latin typeface="Garamond" panose="02020404030301010803" pitchFamily="18" charset="0"/>
              </a:rPr>
              <a:t>GESALZENES </a:t>
            </a:r>
          </a:p>
          <a:p>
            <a:r>
              <a:rPr lang="fr-FR" sz="2000" b="1" dirty="0">
                <a:solidFill>
                  <a:srgbClr val="336600"/>
                </a:solidFill>
                <a:latin typeface="Garamond" panose="02020404030301010803" pitchFamily="18" charset="0"/>
              </a:rPr>
              <a:t>BUTTERKARAMELL </a:t>
            </a:r>
          </a:p>
          <a:p>
            <a:r>
              <a:rPr lang="fr-FR" sz="2000" b="1" dirty="0">
                <a:solidFill>
                  <a:srgbClr val="336600"/>
                </a:solidFill>
                <a:latin typeface="Garamond" panose="02020404030301010803" pitchFamily="18" charset="0"/>
              </a:rPr>
              <a:t>AUS GUERANDE :      </a:t>
            </a:r>
            <a:r>
              <a:rPr lang="fr-FR" b="1" dirty="0">
                <a:solidFill>
                  <a:srgbClr val="336600"/>
                </a:solidFill>
                <a:latin typeface="Garamond" panose="02020404030301010803" pitchFamily="18" charset="0"/>
              </a:rPr>
              <a:t>                  </a:t>
            </a:r>
            <a:r>
              <a:rPr lang="fr-FR" sz="2000" b="1" dirty="0">
                <a:latin typeface="Garamond" panose="02020404030301010803" pitchFamily="18" charset="0"/>
              </a:rPr>
              <a:t>12.00 CHF       9.00 CHF</a:t>
            </a:r>
          </a:p>
          <a:p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(</a:t>
            </a:r>
            <a:r>
              <a:rPr lang="fr-F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Zubereitung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« </a:t>
            </a:r>
            <a:r>
              <a:rPr lang="fr-FR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Hausgemacht</a:t>
            </a:r>
            <a:r>
              <a:rPr lang="fr-FR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»)</a:t>
            </a:r>
          </a:p>
          <a:p>
            <a:r>
              <a:rPr lang="de-DE" sz="2000" b="1" dirty="0">
                <a:latin typeface="Garamond" panose="02020404030301010803" pitchFamily="18" charset="0"/>
              </a:rPr>
              <a:t>Zucker, </a:t>
            </a:r>
            <a:r>
              <a:rPr lang="de-DE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*frische Sahne</a:t>
            </a:r>
            <a:r>
              <a:rPr lang="de-DE" sz="2000" b="1" dirty="0">
                <a:latin typeface="Garamond" panose="02020404030301010803" pitchFamily="18" charset="0"/>
              </a:rPr>
              <a:t>, </a:t>
            </a:r>
          </a:p>
          <a:p>
            <a:r>
              <a:rPr lang="de-DE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*gesalzene Butter</a:t>
            </a:r>
            <a:r>
              <a:rPr lang="de-DE" sz="2000" b="1" dirty="0">
                <a:latin typeface="Garamond" panose="02020404030301010803" pitchFamily="18" charset="0"/>
              </a:rPr>
              <a:t>, </a:t>
            </a:r>
            <a:r>
              <a:rPr lang="de-DE" sz="2000" b="1" dirty="0" err="1">
                <a:latin typeface="Garamond" panose="02020404030301010803" pitchFamily="18" charset="0"/>
              </a:rPr>
              <a:t>Guérande</a:t>
            </a:r>
            <a:r>
              <a:rPr lang="de-DE" sz="2000" b="1" dirty="0">
                <a:latin typeface="Garamond" panose="02020404030301010803" pitchFamily="18" charset="0"/>
              </a:rPr>
              <a:t>-Salz.</a:t>
            </a:r>
            <a:endParaRPr lang="fr-FR" sz="2000" b="1" dirty="0">
              <a:latin typeface="Garamond" panose="02020404030301010803" pitchFamily="18" charset="0"/>
            </a:endParaRPr>
          </a:p>
          <a:p>
            <a:endParaRPr lang="fr-FR" b="1" dirty="0">
              <a:solidFill>
                <a:srgbClr val="3E5F27"/>
              </a:solidFill>
              <a:latin typeface="Garamond" panose="02020404030301010803" pitchFamily="18" charset="0"/>
            </a:endParaRPr>
          </a:p>
          <a:p>
            <a:r>
              <a:rPr lang="fr-FR" sz="2000" b="1" dirty="0">
                <a:solidFill>
                  <a:srgbClr val="3E5F27"/>
                </a:solidFill>
                <a:latin typeface="Garamond" panose="02020404030301010803" pitchFamily="18" charset="0"/>
              </a:rPr>
              <a:t>NUTELLA :</a:t>
            </a:r>
            <a:r>
              <a:rPr lang="fr-FR" b="1" dirty="0">
                <a:solidFill>
                  <a:srgbClr val="3E5F27"/>
                </a:solidFill>
                <a:latin typeface="Garamond" panose="02020404030301010803" pitchFamily="18" charset="0"/>
              </a:rPr>
              <a:t>                                      </a:t>
            </a:r>
            <a:r>
              <a:rPr lang="fr-FR" sz="2000" b="1" dirty="0">
                <a:latin typeface="Garamond" panose="02020404030301010803" pitchFamily="18" charset="0"/>
              </a:rPr>
              <a:t>11.00 CHF       8.00 CHF</a:t>
            </a:r>
          </a:p>
          <a:p>
            <a:r>
              <a:rPr lang="fr-FR" sz="2000" b="1" dirty="0" err="1">
                <a:latin typeface="Garamond" panose="02020404030301010803" pitchFamily="18" charset="0"/>
              </a:rPr>
              <a:t>Palmöl</a:t>
            </a:r>
            <a:r>
              <a:rPr lang="fr-FR" sz="2000" b="1" dirty="0">
                <a:latin typeface="Garamond" panose="02020404030301010803" pitchFamily="18" charset="0"/>
              </a:rPr>
              <a:t>, </a:t>
            </a:r>
            <a:r>
              <a:rPr lang="fr-FR" sz="2000" b="1" dirty="0" err="1">
                <a:latin typeface="Garamond" panose="02020404030301010803" pitchFamily="18" charset="0"/>
              </a:rPr>
              <a:t>Magermilchpulver</a:t>
            </a:r>
            <a:r>
              <a:rPr lang="fr-FR" sz="2000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sz="2000" b="1" dirty="0" err="1">
                <a:latin typeface="Garamond" panose="02020404030301010803" pitchFamily="18" charset="0"/>
              </a:rPr>
              <a:t>magerer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  <a:r>
              <a:rPr lang="fr-FR" sz="2000" b="1" dirty="0" err="1">
                <a:latin typeface="Garamond" panose="02020404030301010803" pitchFamily="18" charset="0"/>
              </a:rPr>
              <a:t>Kakao</a:t>
            </a:r>
            <a:r>
              <a:rPr lang="fr-FR" sz="2000" b="1" dirty="0">
                <a:latin typeface="Garamond" panose="02020404030301010803" pitchFamily="18" charset="0"/>
              </a:rPr>
              <a:t>, </a:t>
            </a:r>
            <a:r>
              <a:rPr lang="fr-F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*</a:t>
            </a:r>
            <a:r>
              <a:rPr lang="fr-FR" sz="2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Haselnüsse</a:t>
            </a:r>
            <a:r>
              <a:rPr lang="fr-FR" sz="2000" b="1" dirty="0">
                <a:latin typeface="Garamond" panose="02020404030301010803" pitchFamily="18" charset="0"/>
              </a:rPr>
              <a:t>, </a:t>
            </a:r>
          </a:p>
          <a:p>
            <a:r>
              <a:rPr lang="fr-FR" sz="2000" b="1" dirty="0" err="1">
                <a:latin typeface="Garamond" panose="02020404030301010803" pitchFamily="18" charset="0"/>
              </a:rPr>
              <a:t>Zucker</a:t>
            </a:r>
            <a:r>
              <a:rPr lang="fr-FR" sz="2000" b="1" dirty="0">
                <a:latin typeface="Garamond" panose="02020404030301010803" pitchFamily="18" charset="0"/>
              </a:rPr>
              <a:t>, </a:t>
            </a:r>
            <a:r>
              <a:rPr lang="fr-FR" sz="2000" b="1" dirty="0" err="1">
                <a:latin typeface="Garamond" panose="02020404030301010803" pitchFamily="18" charset="0"/>
              </a:rPr>
              <a:t>Emulgatoren</a:t>
            </a:r>
            <a:r>
              <a:rPr lang="fr-FR" sz="2000" b="1" dirty="0">
                <a:latin typeface="Garamond" panose="02020404030301010803" pitchFamily="18" charset="0"/>
              </a:rPr>
              <a:t> </a:t>
            </a:r>
          </a:p>
          <a:p>
            <a:r>
              <a:rPr lang="fr-FR" sz="2000" b="1" dirty="0">
                <a:latin typeface="Garamond" panose="02020404030301010803" pitchFamily="18" charset="0"/>
              </a:rPr>
              <a:t>(</a:t>
            </a:r>
            <a:r>
              <a:rPr lang="fr-F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*</a:t>
            </a:r>
            <a:r>
              <a:rPr lang="fr-FR" sz="2000" b="1" dirty="0" err="1">
                <a:solidFill>
                  <a:srgbClr val="0000FF"/>
                </a:solidFill>
                <a:latin typeface="Garamond" panose="02020404030301010803" pitchFamily="18" charset="0"/>
              </a:rPr>
              <a:t>Sojalecithin</a:t>
            </a:r>
            <a:r>
              <a:rPr lang="fr-F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fr-FR" sz="2000" b="1" dirty="0" err="1">
                <a:latin typeface="Garamond" panose="02020404030301010803" pitchFamily="18" charset="0"/>
              </a:rPr>
              <a:t>und</a:t>
            </a:r>
            <a:r>
              <a:rPr lang="fr-FR" sz="2000" b="1" dirty="0">
                <a:latin typeface="Garamond" panose="02020404030301010803" pitchFamily="18" charset="0"/>
              </a:rPr>
              <a:t> Vanille).</a:t>
            </a:r>
          </a:p>
          <a:p>
            <a:endParaRPr lang="fr-FR" b="1" dirty="0">
              <a:solidFill>
                <a:srgbClr val="3E5F27"/>
              </a:solidFill>
              <a:latin typeface="Garamond" panose="02020404030301010803" pitchFamily="18" charset="0"/>
            </a:endParaRPr>
          </a:p>
          <a:p>
            <a:r>
              <a:rPr lang="fr-FR" sz="2000" b="1" dirty="0">
                <a:solidFill>
                  <a:srgbClr val="3E5F27"/>
                </a:solidFill>
                <a:latin typeface="Garamond" panose="02020404030301010803" pitchFamily="18" charset="0"/>
              </a:rPr>
              <a:t>APRIKOSENKONFITÜRE :     </a:t>
            </a:r>
            <a:r>
              <a:rPr lang="fr-FR" sz="2000" b="1" dirty="0">
                <a:latin typeface="Garamond" panose="02020404030301010803" pitchFamily="18" charset="0"/>
              </a:rPr>
              <a:t>11.00 CHF       8.00 CHF 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sz="2000" b="1" dirty="0">
                <a:solidFill>
                  <a:srgbClr val="3E5F27"/>
                </a:solidFill>
                <a:latin typeface="Garamond" panose="02020404030301010803" pitchFamily="18" charset="0"/>
              </a:rPr>
              <a:t>ERDBEERKONFITÜRE :         </a:t>
            </a:r>
            <a:r>
              <a:rPr lang="fr-FR" sz="2000" b="1" dirty="0">
                <a:latin typeface="Garamond" panose="02020404030301010803" pitchFamily="18" charset="0"/>
              </a:rPr>
              <a:t>11.00 CHF       8.00 CHF </a:t>
            </a:r>
          </a:p>
          <a:p>
            <a:endParaRPr lang="fr-FR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endParaRPr lang="fr-FR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r>
              <a:rPr lang="fr-F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                                                                          </a:t>
            </a:r>
            <a:r>
              <a:rPr lang="fr-FR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*Allergene    </a:t>
            </a:r>
          </a:p>
          <a:p>
            <a:r>
              <a:rPr lang="fr-FR" sz="2000" b="1" dirty="0">
                <a:solidFill>
                  <a:srgbClr val="0000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             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Captain’Fouace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2023</a:t>
            </a:r>
            <a:endParaRPr lang="fr-FR" sz="12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00FF"/>
                </a:solidFill>
                <a:latin typeface="Garamond" panose="02020404030301010803" pitchFamily="18" charset="0"/>
              </a:rPr>
              <a:t>                                                                 </a:t>
            </a:r>
            <a:endParaRPr lang="fr-FR" sz="22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40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89</Words>
  <Application>Microsoft Office PowerPoint</Application>
  <PresentationFormat>Format A4 (210 x 297 mm)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</dc:creator>
  <cp:lastModifiedBy>Lionel CAPITAINE</cp:lastModifiedBy>
  <cp:revision>45</cp:revision>
  <cp:lastPrinted>2019-12-30T13:06:18Z</cp:lastPrinted>
  <dcterms:created xsi:type="dcterms:W3CDTF">2015-03-22T21:13:50Z</dcterms:created>
  <dcterms:modified xsi:type="dcterms:W3CDTF">2023-02-11T19:38:33Z</dcterms:modified>
</cp:coreProperties>
</file>